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5AE52-ADFB-4002-AD04-9EA760DE971F}" type="datetimeFigureOut">
              <a:rPr lang="ru-RU" smtClean="0"/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7B7C5F-0F5F-4862-BD86-62E0A6EEC1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039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3 треугольника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7B7C5F-0F5F-4862-BD86-62E0A6EEC16A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0"/>
            <a:ext cx="2788920" cy="235915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624" y="3118104"/>
            <a:ext cx="7781544" cy="1470025"/>
          </a:xfrm>
        </p:spPr>
        <p:txBody>
          <a:bodyPr vert="horz" lIns="91440" tIns="45720" rIns="91440" bIns="45720" rtlCol="0" anchor="t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59152"/>
            <a:ext cx="8211312" cy="68580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7693074" cy="45259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gray">
          <a:xfrm rot="5400000">
            <a:off x="4572000" y="2350008"/>
            <a:ext cx="6519672" cy="1810512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6553200" y="6135624"/>
            <a:ext cx="987552" cy="722376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8606181" y="1379355"/>
            <a:ext cx="539496" cy="1463040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8604504" y="0"/>
            <a:ext cx="539496" cy="1828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1152" y="274637"/>
            <a:ext cx="1673352" cy="58521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1296" y="3044952"/>
            <a:ext cx="4690872" cy="740664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2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8211312" y="2788920"/>
            <a:ext cx="932688" cy="1005840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2130552"/>
            <a:ext cx="8458200" cy="91440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2496312" y="0"/>
            <a:ext cx="1709928" cy="235915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 bwMode="gray">
          <a:xfrm>
            <a:off x="0" y="0"/>
            <a:ext cx="2788920" cy="267004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3813048"/>
            <a:ext cx="77724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802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627632"/>
            <a:ext cx="4040188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86000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627632"/>
            <a:ext cx="4041775" cy="639762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sz="2400" b="1" kern="1200" cap="none" spc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86000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400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 bwMode="gray">
          <a:xfrm>
            <a:off x="0" y="6501384"/>
            <a:ext cx="9144000" cy="356616"/>
          </a:xfrm>
          <a:prstGeom prst="rect">
            <a:avLst/>
          </a:prstGeom>
          <a:solidFill>
            <a:schemeClr val="accent6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 bwMode="gray">
          <a:xfrm>
            <a:off x="0" y="0"/>
            <a:ext cx="9144000" cy="301752"/>
          </a:xfrm>
          <a:prstGeom prst="rect">
            <a:avLst/>
          </a:prstGeom>
          <a:solidFill>
            <a:schemeClr val="accent5">
              <a:lumMod val="60000"/>
              <a:lumOff val="40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 bwMode="gray">
          <a:xfrm>
            <a:off x="0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 bwMode="gray">
          <a:xfrm>
            <a:off x="0" y="0"/>
            <a:ext cx="2432304" cy="530352"/>
          </a:xfrm>
          <a:prstGeom prst="rect">
            <a:avLst/>
          </a:prstGeom>
          <a:solidFill>
            <a:schemeClr val="accent2"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 bwMode="gray">
          <a:xfrm>
            <a:off x="1426464" y="0"/>
            <a:ext cx="1572768" cy="438912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 bwMode="gray">
          <a:xfrm>
            <a:off x="8842248" y="0"/>
            <a:ext cx="301752" cy="6858000"/>
          </a:xfrm>
          <a:prstGeom prst="rect">
            <a:avLst/>
          </a:prstGeom>
          <a:solidFill>
            <a:srgbClr val="9BBB5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48640"/>
            <a:ext cx="7699248" cy="932688"/>
          </a:xfr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32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0952" y="1645920"/>
            <a:ext cx="2816352" cy="448056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57200" y="1645920"/>
            <a:ext cx="4800600" cy="44805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1368" y="658368"/>
            <a:ext cx="5486400" cy="822960"/>
          </a:xfr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28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1792224" y="1618488"/>
            <a:ext cx="5486400" cy="3639312"/>
          </a:xfrm>
          <a:solidFill>
            <a:srgbClr val="F8F8F8"/>
          </a:solidFill>
          <a:ln w="76200" cmpd="sng">
            <a:solidFill>
              <a:srgbClr val="FFFFF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 3" pitchFamily="18" charset="2"/>
              <a:buNone/>
              <a:defRPr lang="en-US" sz="3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24" y="5413248"/>
            <a:ext cx="5486400" cy="9875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0" y="402336"/>
            <a:ext cx="8686800" cy="1097280"/>
          </a:xfrm>
          <a:prstGeom prst="rect">
            <a:avLst/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gray">
          <a:xfrm>
            <a:off x="8165592" y="996696"/>
            <a:ext cx="978408" cy="896112"/>
          </a:xfrm>
          <a:prstGeom prst="rect">
            <a:avLst/>
          </a:prstGeom>
          <a:solidFill>
            <a:schemeClr val="accent5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gray">
          <a:xfrm>
            <a:off x="1783080" y="0"/>
            <a:ext cx="1947672" cy="539496"/>
          </a:xfrm>
          <a:prstGeom prst="rect">
            <a:avLst/>
          </a:prstGeom>
          <a:solidFill>
            <a:schemeClr val="accent6">
              <a:lumMod val="60000"/>
              <a:lumOff val="40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 bwMode="gray">
          <a:xfrm>
            <a:off x="0" y="0"/>
            <a:ext cx="2432304" cy="539496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9496"/>
            <a:ext cx="8229600" cy="96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E70C3-0867-4119-BCBD-AB49558914A9}" type="datetimeFigureOut">
              <a:rPr lang="en-US" smtClean="0"/>
              <a:pPr/>
              <a:t>12/11/2013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70448" y="6537960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02152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792EC-8174-4020-A3B7-CC1E92DAEF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3" pitchFamily="18" charset="2"/>
        <a:buChar char="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 3" pitchFamily="18" charset="2"/>
        <a:buChar char="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SzPct val="90000"/>
        <a:buFont typeface="Wingdings 3" pitchFamily="18" charset="2"/>
        <a:buChar char="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4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5"/>
        </a:buClr>
        <a:buSzPct val="90000"/>
        <a:buFont typeface="Wingdings 3" pitchFamily="18" charset="2"/>
        <a:buChar char="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Решение геометрических задач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Повторение </a:t>
            </a:r>
            <a:r>
              <a:rPr lang="ru-RU" dirty="0" smtClean="0"/>
              <a:t>3-4 </a:t>
            </a:r>
            <a:r>
              <a:rPr lang="ru-RU" dirty="0" smtClean="0"/>
              <a:t>класс.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Решение.</a:t>
            </a:r>
          </a:p>
          <a:p>
            <a:r>
              <a:rPr lang="ru-RU" dirty="0" smtClean="0"/>
              <a:t>1). 60:20=3(м)-ширина прямоугольника</a:t>
            </a:r>
          </a:p>
          <a:p>
            <a:r>
              <a:rPr lang="ru-RU" dirty="0" smtClean="0"/>
              <a:t>2). (20+3)*2=46(м) периметр</a:t>
            </a:r>
          </a:p>
          <a:p>
            <a:r>
              <a:rPr lang="ru-RU" dirty="0" smtClean="0"/>
              <a:t>Ответ: 46м </a:t>
            </a:r>
            <a:r>
              <a:rPr lang="en-US" dirty="0" smtClean="0"/>
              <a:t>P</a:t>
            </a:r>
            <a:r>
              <a:rPr lang="ru-RU" dirty="0" smtClean="0"/>
              <a:t> прямоугольника.</a:t>
            </a:r>
          </a:p>
          <a:p>
            <a:endParaRPr lang="ru-RU" dirty="0" smtClean="0"/>
          </a:p>
          <a:p>
            <a:r>
              <a:rPr lang="ru-RU" dirty="0" smtClean="0"/>
              <a:t>Между 30 столбами 29 промежутков.</a:t>
            </a:r>
          </a:p>
          <a:p>
            <a:r>
              <a:rPr lang="ru-RU" dirty="0" smtClean="0"/>
              <a:t>29*2=58 (</a:t>
            </a:r>
            <a:r>
              <a:rPr lang="ru-RU" dirty="0" err="1" smtClean="0"/>
              <a:t>бр</a:t>
            </a:r>
            <a:r>
              <a:rPr lang="ru-RU" dirty="0" smtClean="0"/>
              <a:t>.)</a:t>
            </a:r>
          </a:p>
          <a:p>
            <a:r>
              <a:rPr lang="ru-RU" dirty="0" smtClean="0"/>
              <a:t>Ответ: 58 брусьев надо.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Работай с учебником!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Открой учебник на стр. </a:t>
            </a:r>
          </a:p>
          <a:p>
            <a:endParaRPr lang="ru-RU" dirty="0"/>
          </a:p>
          <a:p>
            <a:r>
              <a:rPr lang="ru-RU" dirty="0" smtClean="0"/>
              <a:t>Внимательно реши №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19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Спасибо за урок!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ru-RU" b="1" dirty="0" smtClean="0"/>
              <a:t>Оцени свою работу: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Отлично - 5</a:t>
            </a:r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B050"/>
                </a:solidFill>
              </a:rPr>
              <a:t>Всё получилось</a:t>
            </a:r>
          </a:p>
          <a:p>
            <a:endParaRPr lang="ru-RU" dirty="0" smtClean="0"/>
          </a:p>
          <a:p>
            <a:r>
              <a:rPr lang="ru-RU" dirty="0" smtClean="0"/>
              <a:t>«Так себе»</a:t>
            </a:r>
          </a:p>
        </p:txBody>
      </p:sp>
      <p:pic>
        <p:nvPicPr>
          <p:cNvPr id="1026" name="Picture 2" descr="C:\Users\tatiana\Desktop\шаблоны для презентаций\Анимированные картинки\37r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4500570"/>
            <a:ext cx="2997431" cy="2000264"/>
          </a:xfrm>
          <a:prstGeom prst="rect">
            <a:avLst/>
          </a:prstGeom>
          <a:noFill/>
        </p:spPr>
      </p:pic>
      <p:pic>
        <p:nvPicPr>
          <p:cNvPr id="1027" name="Picture 3" descr="C:\Users\tatiana\Desktop\шаблоны для презентаций\Анимированные картинки\Потустороннее\SMILING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428604"/>
            <a:ext cx="1143008" cy="1143008"/>
          </a:xfrm>
          <a:prstGeom prst="rect">
            <a:avLst/>
          </a:prstGeom>
          <a:noFill/>
        </p:spPr>
      </p:pic>
      <p:pic>
        <p:nvPicPr>
          <p:cNvPr id="1028" name="Picture 4" descr="C:\Users\tatiana\Desktop\шаблоны для презентаций\Анимированные картинки\klips\v25ani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4321403">
            <a:off x="4187513" y="2893990"/>
            <a:ext cx="1637016" cy="17333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Сумма длин сторон фигуры.</a:t>
            </a:r>
          </a:p>
          <a:p>
            <a:r>
              <a:rPr lang="ru-RU" dirty="0" smtClean="0"/>
              <a:t>                                                          Периметр</a:t>
            </a:r>
          </a:p>
          <a:p>
            <a:r>
              <a:rPr lang="ru-RU" dirty="0" smtClean="0"/>
              <a:t>Формула периметра прямоугольника.  </a:t>
            </a:r>
          </a:p>
          <a:p>
            <a:r>
              <a:rPr lang="ru-RU" dirty="0" smtClean="0"/>
              <a:t>Величина, показывающая, сколько места на плоскости занимает фигура.</a:t>
            </a:r>
          </a:p>
          <a:p>
            <a:r>
              <a:rPr lang="ru-RU" dirty="0" smtClean="0"/>
              <a:t>                                         площадь</a:t>
            </a:r>
          </a:p>
          <a:p>
            <a:r>
              <a:rPr lang="ru-RU" dirty="0" smtClean="0"/>
              <a:t>Инструмент, с помощью которого находят площади фигур.</a:t>
            </a:r>
          </a:p>
          <a:p>
            <a:r>
              <a:rPr lang="ru-RU" dirty="0" smtClean="0"/>
              <a:t>                                                      палетка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«Внимание»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643050"/>
            <a:ext cx="2500330" cy="214314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428992" y="1643050"/>
            <a:ext cx="2286016" cy="214314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500826" y="1643050"/>
            <a:ext cx="2286016" cy="214314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4714884"/>
            <a:ext cx="2000264" cy="171451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643306" y="4643446"/>
            <a:ext cx="2000264" cy="171451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643702" y="4572008"/>
            <a:ext cx="2000264" cy="1714512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5-конечная звезда 9"/>
          <p:cNvSpPr/>
          <p:nvPr/>
        </p:nvSpPr>
        <p:spPr>
          <a:xfrm>
            <a:off x="642910" y="1785926"/>
            <a:ext cx="1714512" cy="17145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лыбающееся лицо 10"/>
          <p:cNvSpPr/>
          <p:nvPr/>
        </p:nvSpPr>
        <p:spPr>
          <a:xfrm>
            <a:off x="3714744" y="1928802"/>
            <a:ext cx="1643074" cy="157163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ердце 11"/>
          <p:cNvSpPr/>
          <p:nvPr/>
        </p:nvSpPr>
        <p:spPr>
          <a:xfrm>
            <a:off x="7143768" y="2214554"/>
            <a:ext cx="1285884" cy="1143008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Блок-схема: сопоставление 12"/>
          <p:cNvSpPr/>
          <p:nvPr/>
        </p:nvSpPr>
        <p:spPr>
          <a:xfrm>
            <a:off x="1285852" y="5072074"/>
            <a:ext cx="928694" cy="928694"/>
          </a:xfrm>
          <a:prstGeom prst="flowChartCol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Блок-схема: ИЛИ 13"/>
          <p:cNvSpPr/>
          <p:nvPr/>
        </p:nvSpPr>
        <p:spPr>
          <a:xfrm>
            <a:off x="3929058" y="4786322"/>
            <a:ext cx="1500198" cy="1357322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узел 14"/>
          <p:cNvSpPr/>
          <p:nvPr/>
        </p:nvSpPr>
        <p:spPr>
          <a:xfrm>
            <a:off x="7000892" y="4714884"/>
            <a:ext cx="1428760" cy="150019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Ширина прямоугольника равна </a:t>
            </a:r>
            <a:r>
              <a:rPr lang="ru-RU" dirty="0" err="1" smtClean="0"/>
              <a:t>х</a:t>
            </a:r>
            <a:r>
              <a:rPr lang="ru-RU" dirty="0" smtClean="0"/>
              <a:t>  м, а длина в 4 раза больше. Чему равен периметр прямоугольника?</a:t>
            </a:r>
          </a:p>
          <a:p>
            <a:r>
              <a:rPr lang="ru-RU" dirty="0" smtClean="0"/>
              <a:t>_____________________________________</a:t>
            </a:r>
          </a:p>
          <a:p>
            <a:r>
              <a:rPr lang="ru-RU" dirty="0" smtClean="0"/>
              <a:t>Площадь прямоугольника с м2. Чему равен периметр этого  прямоугольника, если его длина равна </a:t>
            </a:r>
            <a:r>
              <a:rPr lang="en-US" dirty="0" smtClean="0"/>
              <a:t>d </a:t>
            </a:r>
            <a:r>
              <a:rPr lang="ru-RU" dirty="0" smtClean="0"/>
              <a:t>м?</a:t>
            </a:r>
          </a:p>
          <a:p>
            <a:r>
              <a:rPr lang="ru-RU" dirty="0" smtClean="0"/>
              <a:t>_____________________________________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Величины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Прочитай величины.</a:t>
            </a:r>
          </a:p>
          <a:p>
            <a:endParaRPr lang="ru-RU" dirty="0" smtClean="0"/>
          </a:p>
          <a:p>
            <a:r>
              <a:rPr lang="ru-RU" b="1" dirty="0" smtClean="0"/>
              <a:t>Метр, секунда, километр, литр, час, грамм.</a:t>
            </a:r>
          </a:p>
          <a:p>
            <a:r>
              <a:rPr lang="ru-RU" dirty="0" smtClean="0"/>
              <a:t>Напиши над меркой нужную цифру:</a:t>
            </a:r>
          </a:p>
          <a:p>
            <a:r>
              <a:rPr lang="ru-RU" dirty="0" smtClean="0"/>
              <a:t>1- масса</a:t>
            </a:r>
          </a:p>
          <a:p>
            <a:r>
              <a:rPr lang="ru-RU" dirty="0" smtClean="0"/>
              <a:t>2- длина</a:t>
            </a:r>
          </a:p>
          <a:p>
            <a:r>
              <a:rPr lang="ru-RU" dirty="0" smtClean="0"/>
              <a:t>3- время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Тренировочка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Вставь пропущенные величины.</a:t>
            </a:r>
          </a:p>
          <a:p>
            <a:r>
              <a:rPr lang="ru-RU" dirty="0" smtClean="0"/>
              <a:t>200 </a:t>
            </a:r>
            <a:r>
              <a:rPr lang="ru-RU" dirty="0" err="1" smtClean="0"/>
              <a:t>мм=</a:t>
            </a:r>
            <a:r>
              <a:rPr lang="ru-RU" dirty="0" smtClean="0"/>
              <a:t>         дм             2530 </a:t>
            </a:r>
            <a:r>
              <a:rPr lang="ru-RU" dirty="0" err="1" smtClean="0"/>
              <a:t>м=</a:t>
            </a:r>
            <a:r>
              <a:rPr lang="ru-RU" dirty="0" smtClean="0"/>
              <a:t>    км         м</a:t>
            </a:r>
          </a:p>
          <a:p>
            <a:r>
              <a:rPr lang="ru-RU" dirty="0" smtClean="0"/>
              <a:t>600с=            мин.             184 </a:t>
            </a:r>
            <a:r>
              <a:rPr lang="ru-RU" dirty="0" err="1" smtClean="0"/>
              <a:t>дм=</a:t>
            </a:r>
            <a:r>
              <a:rPr lang="ru-RU" dirty="0" smtClean="0"/>
              <a:t>     м    дм</a:t>
            </a:r>
          </a:p>
          <a:p>
            <a:r>
              <a:rPr lang="ru-RU" dirty="0" smtClean="0"/>
              <a:t>15000 </a:t>
            </a:r>
            <a:r>
              <a:rPr lang="ru-RU" dirty="0" err="1" smtClean="0"/>
              <a:t>кг=</a:t>
            </a:r>
            <a:r>
              <a:rPr lang="ru-RU" dirty="0" smtClean="0"/>
              <a:t>        т                76 </a:t>
            </a:r>
            <a:r>
              <a:rPr lang="ru-RU" dirty="0" err="1" smtClean="0"/>
              <a:t>мин.=</a:t>
            </a:r>
            <a:r>
              <a:rPr lang="ru-RU" dirty="0" smtClean="0"/>
              <a:t>      ч     мин.</a:t>
            </a:r>
          </a:p>
          <a:p>
            <a:r>
              <a:rPr lang="ru-RU" dirty="0" smtClean="0"/>
              <a:t>300мм=        дм                2430 </a:t>
            </a:r>
            <a:r>
              <a:rPr lang="ru-RU" dirty="0" err="1" smtClean="0"/>
              <a:t>м=</a:t>
            </a:r>
            <a:r>
              <a:rPr lang="ru-RU" dirty="0" smtClean="0"/>
              <a:t>       км        м</a:t>
            </a:r>
          </a:p>
          <a:p>
            <a:r>
              <a:rPr lang="ru-RU" dirty="0" smtClean="0"/>
              <a:t>300 </a:t>
            </a:r>
            <a:r>
              <a:rPr lang="ru-RU" dirty="0" err="1" smtClean="0"/>
              <a:t>с=</a:t>
            </a:r>
            <a:r>
              <a:rPr lang="ru-RU" dirty="0" smtClean="0"/>
              <a:t>           мин.              284 </a:t>
            </a:r>
            <a:r>
              <a:rPr lang="ru-RU" dirty="0" err="1" smtClean="0"/>
              <a:t>дм=</a:t>
            </a:r>
            <a:r>
              <a:rPr lang="ru-RU" dirty="0" smtClean="0"/>
              <a:t>      м    дм</a:t>
            </a:r>
          </a:p>
          <a:p>
            <a:r>
              <a:rPr lang="ru-RU" dirty="0" smtClean="0"/>
              <a:t>16000кг=     т                     86 </a:t>
            </a:r>
            <a:r>
              <a:rPr lang="ru-RU" dirty="0" err="1" smtClean="0"/>
              <a:t>мин.=</a:t>
            </a:r>
            <a:r>
              <a:rPr lang="ru-RU" dirty="0" smtClean="0"/>
              <a:t>      ч    мин.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Найти площадь!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Начерти окружность радиусом 2 см. Найди площадь этого круга с помощью палетки.</a:t>
            </a:r>
          </a:p>
          <a:p>
            <a:endParaRPr lang="ru-RU" dirty="0" smtClean="0"/>
          </a:p>
          <a:p>
            <a:r>
              <a:rPr lang="ru-RU" dirty="0" smtClean="0"/>
              <a:t>Формула</a:t>
            </a:r>
          </a:p>
          <a:p>
            <a:r>
              <a:rPr lang="ru-RU" dirty="0" smtClean="0"/>
              <a:t>_____________________________________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Сосчитай треугольники</a:t>
            </a:r>
            <a:endParaRPr lang="ru-RU" dirty="0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357290" y="1643050"/>
            <a:ext cx="7358114" cy="4714908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>
                <a:lumMod val="95000"/>
                <a:lumOff val="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>
            <a:stCxn id="4" idx="0"/>
          </p:cNvCxnSpPr>
          <p:nvPr/>
        </p:nvCxnSpPr>
        <p:spPr>
          <a:xfrm rot="16200000" flipH="1">
            <a:off x="3053942" y="3625455"/>
            <a:ext cx="4643472" cy="678663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сами!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Площадь прямоугольника  60 м2. Найдите периметр этого  прямоугольника, если его длина   равна 20 м?</a:t>
            </a:r>
          </a:p>
          <a:p>
            <a:r>
              <a:rPr lang="ru-RU" b="1" dirty="0" smtClean="0"/>
              <a:t>Задача на промежутки.</a:t>
            </a:r>
          </a:p>
          <a:p>
            <a:pPr>
              <a:buNone/>
            </a:pPr>
            <a:r>
              <a:rPr lang="ru-RU" dirty="0" smtClean="0"/>
              <a:t>Для ограды сада, расположенной по прямой линии, поставили 30 столбов. Между каждыми 2 – мя столбами укрепили по 2 бруса для крепления штакетника. Сколько потребовалось брусьев?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271166">
  <a:themeElements>
    <a:clrScheme name="New_Simple01">
      <a:dk1>
        <a:sysClr val="windowText" lastClr="000000"/>
      </a:dk1>
      <a:lt1>
        <a:sysClr val="window" lastClr="FFFFFF"/>
      </a:lt1>
      <a:dk2>
        <a:srgbClr val="562B71"/>
      </a:dk2>
      <a:lt2>
        <a:srgbClr val="DFF0F7"/>
      </a:lt2>
      <a:accent1>
        <a:srgbClr val="6BA2DF"/>
      </a:accent1>
      <a:accent2>
        <a:srgbClr val="C0504D"/>
      </a:accent2>
      <a:accent3>
        <a:srgbClr val="9BBB59"/>
      </a:accent3>
      <a:accent4>
        <a:srgbClr val="8064A2"/>
      </a:accent4>
      <a:accent5>
        <a:srgbClr val="AA5E74"/>
      </a:accent5>
      <a:accent6>
        <a:srgbClr val="EF9031"/>
      </a:accent6>
      <a:hlink>
        <a:srgbClr val="FF0000"/>
      </a:hlink>
      <a:folHlink>
        <a:srgbClr val="92D050"/>
      </a:folHlink>
    </a:clrScheme>
    <a:fontScheme name="New_Simple01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맑은 고딕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New_Simple01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hade val="100000"/>
                <a:satMod val="165000"/>
              </a:schemeClr>
            </a:gs>
            <a:gs pos="55000">
              <a:schemeClr val="phClr">
                <a:tint val="83000"/>
                <a:shade val="100000"/>
                <a:satMod val="155000"/>
              </a:schemeClr>
            </a:gs>
            <a:gs pos="100000">
              <a:schemeClr val="phClr">
                <a:shade val="85000"/>
                <a:satMod val="100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20040000"/>
            </a:lightRig>
          </a:scene3d>
          <a:sp3d contourW="12700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hueMod val="105000"/>
                <a:satMod val="250000"/>
              </a:schemeClr>
            </a:gs>
            <a:gs pos="100000">
              <a:schemeClr val="phClr">
                <a:tint val="95000"/>
                <a:shade val="100000"/>
                <a:satMod val="200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4000"/>
                <a:satMod val="20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path path="circle">
            <a:fillToRect l="40000" r="40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10271166</Template>
  <TotalTime>67</TotalTime>
  <Words>321</Words>
  <Application>Microsoft Office PowerPoint</Application>
  <PresentationFormat>Экран (4:3)</PresentationFormat>
  <Paragraphs>64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10271166</vt:lpstr>
      <vt:lpstr>Решение геометрических задач</vt:lpstr>
      <vt:lpstr>РАЗМИНКА</vt:lpstr>
      <vt:lpstr>Игра «Внимание»</vt:lpstr>
      <vt:lpstr>Задачи</vt:lpstr>
      <vt:lpstr>Величины</vt:lpstr>
      <vt:lpstr>Тренировочка</vt:lpstr>
      <vt:lpstr>Найти площадь!</vt:lpstr>
      <vt:lpstr>Сосчитай треугольники</vt:lpstr>
      <vt:lpstr>Решите сами!</vt:lpstr>
      <vt:lpstr>проверка</vt:lpstr>
      <vt:lpstr>Работай с учебником!</vt:lpstr>
      <vt:lpstr>Спасибо за урок!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Татьяна Сергеевна</cp:lastModifiedBy>
  <cp:revision>25</cp:revision>
  <dcterms:created xsi:type="dcterms:W3CDTF">2009-09-03T15:48:01Z</dcterms:created>
  <dcterms:modified xsi:type="dcterms:W3CDTF">2013-12-11T17:04:02Z</dcterms:modified>
</cp:coreProperties>
</file>